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68" r:id="rId1"/>
  </p:sldMasterIdLst>
  <p:notesMasterIdLst>
    <p:notesMasterId r:id="rId16"/>
  </p:notesMasterIdLst>
  <p:sldIdLst>
    <p:sldId id="310" r:id="rId2"/>
    <p:sldId id="287" r:id="rId3"/>
    <p:sldId id="298" r:id="rId4"/>
    <p:sldId id="299" r:id="rId5"/>
    <p:sldId id="300" r:id="rId6"/>
    <p:sldId id="301" r:id="rId7"/>
    <p:sldId id="311" r:id="rId8"/>
    <p:sldId id="302" r:id="rId9"/>
    <p:sldId id="303" r:id="rId10"/>
    <p:sldId id="304" r:id="rId11"/>
    <p:sldId id="306" r:id="rId12"/>
    <p:sldId id="305" r:id="rId13"/>
    <p:sldId id="307" r:id="rId14"/>
    <p:sldId id="277" r:id="rId15"/>
  </p:sldIdLst>
  <p:sldSz cx="9144000" cy="6858000" type="screen4x3"/>
  <p:notesSz cx="6805613" cy="9939338"/>
  <p:embeddedFontLst>
    <p:embeddedFont>
      <p:font typeface="나눔고딕" pitchFamily="50" charset="-127"/>
      <p:regular r:id="rId17"/>
      <p:bold r:id="rId18"/>
    </p:embeddedFont>
    <p:embeddedFont>
      <p:font typeface="나눔고딕 ExtraBold" pitchFamily="50" charset="-127"/>
      <p:bold r:id="rId19"/>
    </p:embeddedFont>
    <p:embeddedFont>
      <p:font typeface="맑은 고딕" pitchFamily="50" charset="-127"/>
      <p:regular r:id="rId20"/>
      <p:bold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873C"/>
    <a:srgbClr val="FF8232"/>
    <a:srgbClr val="FD7C35"/>
    <a:srgbClr val="FF963C"/>
    <a:srgbClr val="FF863B"/>
    <a:srgbClr val="FF9933"/>
    <a:srgbClr val="FF7D25"/>
    <a:srgbClr val="FF6600"/>
    <a:srgbClr val="FF6E00"/>
    <a:srgbClr val="FF82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2" autoAdjust="0"/>
    <p:restoredTop sz="86364" autoAdjust="0"/>
  </p:normalViewPr>
  <p:slideViewPr>
    <p:cSldViewPr>
      <p:cViewPr varScale="1">
        <p:scale>
          <a:sx n="121" d="100"/>
          <a:sy n="121" d="100"/>
        </p:scale>
        <p:origin x="-1344" y="-96"/>
      </p:cViewPr>
      <p:guideLst>
        <p:guide orient="horz" pos="391"/>
        <p:guide orient="horz" pos="2795"/>
        <p:guide orient="horz" pos="4110"/>
        <p:guide pos="2880"/>
        <p:guide pos="5507"/>
        <p:guide pos="1127"/>
        <p:guide pos="267"/>
        <p:guide pos="14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6967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6967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24DFBBAD-CF51-4FA8-8814-5F33CDE7218D}" type="datetimeFigureOut">
              <a:rPr lang="ko-KR" altLang="en-US" smtClean="0"/>
              <a:pPr/>
              <a:t>2012-05-08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099" cy="49696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40" y="9440646"/>
            <a:ext cx="2949099" cy="49696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5C2B20BF-27CD-4C66-878F-3D50775A6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282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B20BF-27CD-4C66-878F-3D50775A619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05554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hangeul.naver.com/font" TargetMode="Externa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hangeul.naver.com/font" TargetMode="Externa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 rot="10800000">
            <a:off x="431800" y="553661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 rot="10800000">
            <a:off x="431800" y="3072250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nhn\Desktop\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 userDrawn="1"/>
        </p:nvSpPr>
        <p:spPr>
          <a:xfrm>
            <a:off x="6561225" y="6345070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95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9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내지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pic>
        <p:nvPicPr>
          <p:cNvPr id="11" name="Picture 2" descr="C:\Users\nhn\Desktop\7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표지2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cxnSp>
        <p:nvCxnSpPr>
          <p:cNvPr id="3" name="직선 연결선 2"/>
          <p:cNvCxnSpPr/>
          <p:nvPr userDrawn="1"/>
        </p:nvCxnSpPr>
        <p:spPr>
          <a:xfrm rot="10800000">
            <a:off x="431800" y="553661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 userDrawn="1"/>
        </p:nvCxnSpPr>
        <p:spPr>
          <a:xfrm rot="10800000">
            <a:off x="431800" y="3072250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Users\nhn\Desktop\7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 userDrawn="1"/>
        </p:nvSpPr>
        <p:spPr>
          <a:xfrm>
            <a:off x="6561225" y="6345070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95000"/>
                  </a:schemeClr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설치하기</a:t>
            </a:r>
            <a:endParaRPr lang="ko-KR" altLang="en-US" sz="800" u="sng" dirty="0">
              <a:solidFill>
                <a:schemeClr val="bg1">
                  <a:lumMod val="9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제목 개체 틀 1"/>
          <p:cNvSpPr>
            <a:spLocks noGrp="1"/>
          </p:cNvSpPr>
          <p:nvPr>
            <p:ph type="title" hasCustomPrompt="1"/>
          </p:nvPr>
        </p:nvSpPr>
        <p:spPr>
          <a:xfrm>
            <a:off x="323528" y="692696"/>
            <a:ext cx="82296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200" b="1" spc="-150" baseline="0"/>
            </a:lvl1pPr>
          </a:lstStyle>
          <a:p>
            <a:r>
              <a:rPr lang="ko-KR" altLang="en-US" dirty="0" smtClean="0"/>
              <a:t>제목을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198508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2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cxnSp>
        <p:nvCxnSpPr>
          <p:cNvPr id="7" name="직선 연결선 6"/>
          <p:cNvCxnSpPr/>
          <p:nvPr userDrawn="1"/>
        </p:nvCxnSpPr>
        <p:spPr>
          <a:xfrm rot="10800000">
            <a:off x="431800" y="1412776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137275" y="633789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ko-KR" altLang="en-US" sz="90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문서의 제목</a:t>
            </a: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제목 개체 틀 1"/>
          <p:cNvSpPr>
            <a:spLocks noGrp="1"/>
          </p:cNvSpPr>
          <p:nvPr>
            <p:ph type="title" hasCustomPrompt="1"/>
          </p:nvPr>
        </p:nvSpPr>
        <p:spPr>
          <a:xfrm>
            <a:off x="2090216" y="1196751"/>
            <a:ext cx="6226199" cy="15121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200" b="0" spc="-80" baseline="0"/>
            </a:lvl1pPr>
          </a:lstStyle>
          <a:p>
            <a:r>
              <a:rPr lang="ko-KR" altLang="en-US" dirty="0" smtClean="0"/>
              <a:t>제목을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4489096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내지2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pic>
        <p:nvPicPr>
          <p:cNvPr id="11" name="Picture 2" descr="C:\Users\nhn\Desktop\7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제목 개체 틀 1"/>
          <p:cNvSpPr>
            <a:spLocks noGrp="1"/>
          </p:cNvSpPr>
          <p:nvPr>
            <p:ph type="title"/>
          </p:nvPr>
        </p:nvSpPr>
        <p:spPr>
          <a:xfrm>
            <a:off x="2123728" y="210319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 b="0" spc="-100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바탕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98508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5BD8-D507-466C-BE65-3CF0EE978C8C}" type="datetimeFigureOut">
              <a:rPr lang="ko-KR" altLang="en-US" smtClean="0"/>
              <a:pPr/>
              <a:t>2012-05-08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1B835-C8C7-43F8-9A40-E6B116444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 rot="10800000">
            <a:off x="431800" y="1412776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137275" y="633789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ko-KR" altLang="en-US" sz="90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문서의 제목</a:t>
            </a: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48909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nhn\Desktop\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 rot="10800000">
            <a:off x="431800" y="553661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 rot="10800000">
            <a:off x="431800" y="3072250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nhn\Desktop\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/>
          <p:cNvSpPr/>
          <p:nvPr userDrawn="1"/>
        </p:nvSpPr>
        <p:spPr>
          <a:xfrm>
            <a:off x="6561225" y="6345070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95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9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제목 개체 틀 1"/>
          <p:cNvSpPr>
            <a:spLocks noGrp="1"/>
          </p:cNvSpPr>
          <p:nvPr>
            <p:ph type="title" hasCustomPrompt="1"/>
          </p:nvPr>
        </p:nvSpPr>
        <p:spPr>
          <a:xfrm>
            <a:off x="323528" y="692696"/>
            <a:ext cx="82296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200" b="1" spc="-150" baseline="0"/>
            </a:lvl1pPr>
          </a:lstStyle>
          <a:p>
            <a:r>
              <a:rPr lang="ko-KR" altLang="en-US" dirty="0" smtClean="0"/>
              <a:t>제목을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 rot="10800000">
            <a:off x="431800" y="1412776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137275" y="633789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ko-KR" altLang="en-US" sz="90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문서의 제목</a:t>
            </a: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제목 개체 틀 1"/>
          <p:cNvSpPr>
            <a:spLocks noGrp="1"/>
          </p:cNvSpPr>
          <p:nvPr>
            <p:ph type="title" hasCustomPrompt="1"/>
          </p:nvPr>
        </p:nvSpPr>
        <p:spPr>
          <a:xfrm>
            <a:off x="2090216" y="1196751"/>
            <a:ext cx="6226199" cy="15121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200" b="0" spc="-80" baseline="0"/>
            </a:lvl1pPr>
          </a:lstStyle>
          <a:p>
            <a:r>
              <a:rPr lang="ko-KR" altLang="en-US" dirty="0" smtClean="0"/>
              <a:t>제목을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입력하세요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448909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nhn\Desktop\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연결선 11"/>
          <p:cNvCxnSpPr/>
          <p:nvPr userDrawn="1"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2123728" y="210319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 b="0" spc="-100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바탕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395192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표지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cxnSp>
        <p:nvCxnSpPr>
          <p:cNvPr id="3" name="직선 연결선 2"/>
          <p:cNvCxnSpPr/>
          <p:nvPr userDrawn="1"/>
        </p:nvCxnSpPr>
        <p:spPr>
          <a:xfrm rot="10800000">
            <a:off x="431800" y="553661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 userDrawn="1"/>
        </p:nvCxnSpPr>
        <p:spPr>
          <a:xfrm rot="10800000">
            <a:off x="431800" y="3072250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Users\nhn\Desktop\7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6324600"/>
            <a:ext cx="1231985" cy="25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 userDrawn="1"/>
        </p:nvSpPr>
        <p:spPr>
          <a:xfrm>
            <a:off x="6561225" y="6345070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gradFill>
                  <a:gsLst>
                    <a:gs pos="100000">
                      <a:schemeClr val="bg1"/>
                    </a:gs>
                    <a:gs pos="0">
                      <a:schemeClr val="bg1"/>
                    </a:gs>
                  </a:gsLst>
                  <a:lin ang="16200000" scaled="0"/>
                </a:gra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95000"/>
                  </a:schemeClr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설치하기</a:t>
            </a:r>
            <a:endParaRPr lang="ko-KR" altLang="en-US" sz="800" u="sng" dirty="0">
              <a:solidFill>
                <a:schemeClr val="bg1">
                  <a:lumMod val="9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8508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간지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lum bright="-37000" contrast="-73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12700" y="-9525"/>
            <a:ext cx="9169400" cy="6877050"/>
          </a:xfrm>
          <a:prstGeom prst="rect">
            <a:avLst/>
          </a:prstGeom>
        </p:spPr>
      </p:pic>
      <p:cxnSp>
        <p:nvCxnSpPr>
          <p:cNvPr id="7" name="직선 연결선 6"/>
          <p:cNvCxnSpPr/>
          <p:nvPr userDrawn="1"/>
        </p:nvCxnSpPr>
        <p:spPr>
          <a:xfrm rot="10800000">
            <a:off x="431800" y="1412776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2137275" y="633789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ko-KR" altLang="en-US" sz="90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문서의 제목</a:t>
            </a:r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8419274" y="6337895"/>
            <a:ext cx="4732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CD11B835-C8C7-43F8-9A40-E6B116444874}" type="slidenum">
              <a:rPr lang="ko-KR" altLang="en-US" sz="90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48909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7415BD8-D507-466C-BE65-3CF0EE978C8C}" type="datetimeFigureOut">
              <a:rPr lang="ko-KR" altLang="en-US" smtClean="0"/>
              <a:pPr/>
              <a:t>2012-05-08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11B835-C8C7-43F8-9A40-E6B1164448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7840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1" r:id="rId2"/>
    <p:sldLayoutId id="2147483770" r:id="rId3"/>
    <p:sldLayoutId id="2147483786" r:id="rId4"/>
    <p:sldLayoutId id="2147483787" r:id="rId5"/>
    <p:sldLayoutId id="2147483788" r:id="rId6"/>
    <p:sldLayoutId id="2147483781" r:id="rId7"/>
    <p:sldLayoutId id="2147483782" r:id="rId8"/>
    <p:sldLayoutId id="2147483783" r:id="rId9"/>
    <p:sldLayoutId id="2147483784" r:id="rId10"/>
    <p:sldLayoutId id="2147483789" r:id="rId11"/>
    <p:sldLayoutId id="2147483790" r:id="rId12"/>
    <p:sldLayoutId id="2147483791" r:id="rId13"/>
    <p:sldLayoutId id="2147483769" r:id="rId14"/>
    <p:sldLayoutId id="2147483785" r:id="rId15"/>
  </p:sldLayoutIdLst>
  <p:transition>
    <p:fade thruBlk="1"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 idx="4294967295"/>
          </p:nvPr>
        </p:nvSpPr>
        <p:spPr>
          <a:xfrm>
            <a:off x="302840" y="2600908"/>
            <a:ext cx="8229600" cy="1728192"/>
          </a:xfrm>
        </p:spPr>
        <p:txBody>
          <a:bodyPr anchor="t">
            <a:normAutofit/>
          </a:bodyPr>
          <a:lstStyle/>
          <a:p>
            <a:r>
              <a:rPr lang="en-US" altLang="ko-KR" sz="5000" b="1" spc="-150" dirty="0" err="1" smtClean="0">
                <a:latin typeface="+mj-ea"/>
              </a:rPr>
              <a:t>JQuery</a:t>
            </a:r>
            <a:r>
              <a:rPr lang="en-US" altLang="ko-KR" sz="5000" b="1" spc="-150" dirty="0" smtClean="0">
                <a:latin typeface="+mj-ea"/>
              </a:rPr>
              <a:t> Mobile</a:t>
            </a:r>
            <a:endParaRPr lang="ko-KR" altLang="en-US" sz="5000" b="1" spc="-150" dirty="0">
              <a:latin typeface="+mj-ea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03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제목 8"/>
          <p:cNvSpPr>
            <a:spLocks noGrp="1"/>
          </p:cNvSpPr>
          <p:nvPr>
            <p:ph type="title" idx="4294967295"/>
          </p:nvPr>
        </p:nvSpPr>
        <p:spPr>
          <a:xfrm>
            <a:off x="2142753" y="236836"/>
            <a:ext cx="6599610" cy="887908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사용자 정의 테마 설정하기</a:t>
            </a:r>
            <a:endParaRPr lang="ko-KR" altLang="en-US" sz="2400" spc="-100" dirty="0"/>
          </a:p>
        </p:txBody>
      </p:sp>
      <p:pic>
        <p:nvPicPr>
          <p:cNvPr id="10" name="그림 9" descr="사용자정의테마만들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41035"/>
            <a:ext cx="9144000" cy="577234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4"/>
          <p:cNvSpPr/>
          <p:nvPr/>
        </p:nvSpPr>
        <p:spPr>
          <a:xfrm>
            <a:off x="6430010" y="3335863"/>
            <a:ext cx="1352494" cy="1352495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7780" tIns="17780" rIns="17780" bIns="17780" numCol="1" spcCol="1270" anchor="ctr" anchorCtr="0">
            <a:noAutofit/>
          </a:bodyPr>
          <a:lstStyle/>
          <a:p>
            <a:pPr lvl="0" algn="ctr" defTabSz="622300" rtl="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ko-KR" altLang="en-US" sz="1400" b="1" kern="1200" spc="-10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내용</a:t>
            </a:r>
            <a:endParaRPr lang="ko-KR" altLang="en-US" sz="1400" kern="1200" dirty="0"/>
          </a:p>
        </p:txBody>
      </p:sp>
      <p:sp>
        <p:nvSpPr>
          <p:cNvPr id="11" name="직사각형 10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03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제목 8"/>
          <p:cNvSpPr txBox="1">
            <a:spLocks/>
          </p:cNvSpPr>
          <p:nvPr/>
        </p:nvSpPr>
        <p:spPr>
          <a:xfrm>
            <a:off x="2142753" y="236836"/>
            <a:ext cx="6599610" cy="8879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사용자 정의 테마 설정하기</a:t>
            </a:r>
            <a:endParaRPr kumimoji="0" lang="ko-KR" altLang="en-US" sz="2400" b="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" name="그림 24" descr="다운로드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75890"/>
            <a:ext cx="9144000" cy="4721462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5364088" y="1772816"/>
            <a:ext cx="1224136" cy="540060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6192180" y="2888940"/>
            <a:ext cx="1224136" cy="5400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1763688" y="4653136"/>
            <a:ext cx="5112568" cy="36004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6696236" y="5661248"/>
            <a:ext cx="1224136" cy="5400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03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제목 8"/>
          <p:cNvSpPr txBox="1">
            <a:spLocks/>
          </p:cNvSpPr>
          <p:nvPr/>
        </p:nvSpPr>
        <p:spPr>
          <a:xfrm>
            <a:off x="2142753" y="236836"/>
            <a:ext cx="6599610" cy="8879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사용자 정의 테마 설정하기</a:t>
            </a:r>
            <a:endParaRPr kumimoji="0" lang="ko-KR" altLang="en-US" sz="2400" b="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43508" y="1967929"/>
            <a:ext cx="90370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&lt;html&gt;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&lt;head&gt;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&lt;title&gt;</a:t>
            </a:r>
            <a:r>
              <a:rPr lang="en-US" altLang="ko-KR" dirty="0" err="1" smtClean="0">
                <a:solidFill>
                  <a:schemeClr val="bg1"/>
                </a:solidFill>
              </a:rPr>
              <a:t>jQuery</a:t>
            </a:r>
            <a:r>
              <a:rPr lang="en-US" altLang="ko-KR" dirty="0" smtClean="0">
                <a:solidFill>
                  <a:schemeClr val="bg1"/>
                </a:solidFill>
              </a:rPr>
              <a:t> Mobile Application&lt;/title&gt;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&lt;meta </a:t>
            </a:r>
            <a:r>
              <a:rPr lang="en-US" altLang="ko-KR" dirty="0" err="1" smtClean="0">
                <a:solidFill>
                  <a:schemeClr val="bg1"/>
                </a:solidFill>
              </a:rPr>
              <a:t>charset</a:t>
            </a:r>
            <a:r>
              <a:rPr lang="en-US" altLang="ko-KR" dirty="0" smtClean="0">
                <a:solidFill>
                  <a:schemeClr val="bg1"/>
                </a:solidFill>
              </a:rPr>
              <a:t>="utf-8" /&gt;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&lt;meta name="viewport" content="width=device-width, initial-scale=1" /&gt;</a:t>
            </a:r>
          </a:p>
          <a:p>
            <a:r>
              <a:rPr lang="en-US" altLang="ko-KR" dirty="0" smtClean="0">
                <a:solidFill>
                  <a:srgbClr val="FF8232"/>
                </a:solidFill>
              </a:rPr>
              <a:t>    &lt;link </a:t>
            </a:r>
            <a:r>
              <a:rPr lang="en-US" altLang="ko-KR" dirty="0" err="1" smtClean="0">
                <a:solidFill>
                  <a:srgbClr val="FF8232"/>
                </a:solidFill>
              </a:rPr>
              <a:t>rel</a:t>
            </a:r>
            <a:r>
              <a:rPr lang="en-US" altLang="ko-KR" dirty="0" smtClean="0">
                <a:solidFill>
                  <a:srgbClr val="FF8232"/>
                </a:solidFill>
              </a:rPr>
              <a:t>="</a:t>
            </a:r>
            <a:r>
              <a:rPr lang="en-US" altLang="ko-KR" dirty="0" err="1" smtClean="0">
                <a:solidFill>
                  <a:srgbClr val="FF8232"/>
                </a:solidFill>
              </a:rPr>
              <a:t>stylesheet</a:t>
            </a:r>
            <a:r>
              <a:rPr lang="en-US" altLang="ko-KR" dirty="0" smtClean="0">
                <a:solidFill>
                  <a:srgbClr val="FF8232"/>
                </a:solidFill>
              </a:rPr>
              <a:t>" </a:t>
            </a:r>
            <a:r>
              <a:rPr lang="en-US" altLang="ko-KR" dirty="0" err="1" smtClean="0">
                <a:solidFill>
                  <a:srgbClr val="FF8232"/>
                </a:solidFill>
              </a:rPr>
              <a:t>href</a:t>
            </a:r>
            <a:r>
              <a:rPr lang="en-US" altLang="ko-KR" dirty="0" smtClean="0">
                <a:solidFill>
                  <a:srgbClr val="FF8232"/>
                </a:solidFill>
              </a:rPr>
              <a:t>="</a:t>
            </a:r>
            <a:r>
              <a:rPr lang="en-US" altLang="ko-KR" dirty="0" err="1" smtClean="0">
                <a:solidFill>
                  <a:srgbClr val="FF8232"/>
                </a:solidFill>
              </a:rPr>
              <a:t>custom.min.css</a:t>
            </a:r>
            <a:r>
              <a:rPr lang="en-US" altLang="ko-KR" dirty="0" smtClean="0">
                <a:solidFill>
                  <a:srgbClr val="FF8232"/>
                </a:solidFill>
              </a:rPr>
              <a:t>" /&gt;</a:t>
            </a:r>
          </a:p>
          <a:p>
            <a:r>
              <a:rPr lang="en-US" altLang="ko-KR" dirty="0" smtClean="0">
                <a:solidFill>
                  <a:srgbClr val="FF8232"/>
                </a:solidFill>
              </a:rPr>
              <a:t>    &lt;link </a:t>
            </a:r>
            <a:r>
              <a:rPr lang="en-US" altLang="ko-KR" dirty="0" err="1" smtClean="0">
                <a:solidFill>
                  <a:srgbClr val="FF8232"/>
                </a:solidFill>
              </a:rPr>
              <a:t>rel</a:t>
            </a:r>
            <a:r>
              <a:rPr lang="en-US" altLang="ko-KR" dirty="0" smtClean="0">
                <a:solidFill>
                  <a:srgbClr val="FF8232"/>
                </a:solidFill>
              </a:rPr>
              <a:t>=“</a:t>
            </a:r>
            <a:r>
              <a:rPr lang="en-US" altLang="ko-KR" dirty="0" err="1" smtClean="0">
                <a:solidFill>
                  <a:srgbClr val="FF8232"/>
                </a:solidFill>
              </a:rPr>
              <a:t>stylesheet</a:t>
            </a:r>
            <a:r>
              <a:rPr lang="en-US" altLang="ko-KR" dirty="0" smtClean="0">
                <a:solidFill>
                  <a:srgbClr val="FF8232"/>
                </a:solidFill>
              </a:rPr>
              <a:t>” </a:t>
            </a:r>
          </a:p>
          <a:p>
            <a:r>
              <a:rPr lang="en-US" altLang="ko-KR" dirty="0" err="1" smtClean="0">
                <a:solidFill>
                  <a:srgbClr val="FF8232"/>
                </a:solidFill>
              </a:rPr>
              <a:t>href</a:t>
            </a:r>
            <a:r>
              <a:rPr lang="en-US" altLang="ko-KR" dirty="0" smtClean="0">
                <a:solidFill>
                  <a:srgbClr val="FF8232"/>
                </a:solidFill>
              </a:rPr>
              <a:t>="http://code.jquery.com/mobile/1.0/jquery.mobile.structure-1.0.min.css" /&gt; 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&lt;script </a:t>
            </a:r>
            <a:r>
              <a:rPr lang="en-US" altLang="ko-KR" dirty="0" err="1" smtClean="0">
                <a:solidFill>
                  <a:schemeClr val="bg1"/>
                </a:solidFill>
              </a:rPr>
              <a:t>src</a:t>
            </a:r>
            <a:r>
              <a:rPr lang="en-US" altLang="ko-KR" dirty="0" smtClean="0">
                <a:solidFill>
                  <a:schemeClr val="bg1"/>
                </a:solidFill>
              </a:rPr>
              <a:t>="http://code.jquery.com/jquery-1.6.4.min.js"&gt;&lt;/script&gt;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&lt;script </a:t>
            </a:r>
            <a:r>
              <a:rPr lang="en-US" altLang="ko-KR" dirty="0" err="1" smtClean="0">
                <a:solidFill>
                  <a:schemeClr val="bg1"/>
                </a:solidFill>
              </a:rPr>
              <a:t>src</a:t>
            </a:r>
            <a:r>
              <a:rPr lang="en-US" altLang="ko-KR" dirty="0" smtClean="0">
                <a:solidFill>
                  <a:schemeClr val="bg1"/>
                </a:solidFill>
              </a:rPr>
              <a:t>="http://code.jquery.com/mobile/1.0/jquery.mobile-1.0.min.js"&gt;&lt;/script&gt;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&lt;/head&gt;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03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제목 8"/>
          <p:cNvSpPr txBox="1">
            <a:spLocks/>
          </p:cNvSpPr>
          <p:nvPr/>
        </p:nvSpPr>
        <p:spPr>
          <a:xfrm>
            <a:off x="2142753" y="236836"/>
            <a:ext cx="6599610" cy="8879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-10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목록뷰</a:t>
            </a:r>
            <a:r>
              <a:rPr kumimoji="0" lang="ko-KR" alt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요소에 테마 적용하기</a:t>
            </a:r>
            <a:endParaRPr kumimoji="0" lang="ko-KR" altLang="en-US" sz="2400" b="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그림 11" descr="목록뷰테마지정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2426357"/>
            <a:ext cx="3024336" cy="3990975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311860" y="2629939"/>
            <a:ext cx="58321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&lt;body&gt;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&lt;section id="swatch-a" </a:t>
            </a:r>
            <a:r>
              <a:rPr lang="en-US" altLang="ko-KR" dirty="0" smtClean="0">
                <a:solidFill>
                  <a:schemeClr val="bg1"/>
                </a:solidFill>
              </a:rPr>
              <a:t>data-role=“page”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rgbClr val="FF873C"/>
                </a:solidFill>
              </a:rPr>
              <a:t>data-theme="a"&gt;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&lt;header data-role="header"&gt;&lt;h1&gt;Swatch A&lt;/h1&gt;&lt;/header&gt;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&lt;div class="content" data-role="content"&gt;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dirty="0" err="1" smtClean="0">
                <a:solidFill>
                  <a:schemeClr val="bg1"/>
                </a:solidFill>
              </a:rPr>
              <a:t>ul</a:t>
            </a:r>
            <a:r>
              <a:rPr lang="en-US" altLang="ko-KR" dirty="0" smtClean="0">
                <a:solidFill>
                  <a:schemeClr val="bg1"/>
                </a:solidFill>
              </a:rPr>
              <a:t> data-role="</a:t>
            </a:r>
            <a:r>
              <a:rPr lang="en-US" altLang="ko-KR" dirty="0" err="1" smtClean="0">
                <a:solidFill>
                  <a:schemeClr val="bg1"/>
                </a:solidFill>
              </a:rPr>
              <a:t>listview</a:t>
            </a:r>
            <a:r>
              <a:rPr lang="en-US" altLang="ko-KR" dirty="0" smtClean="0">
                <a:solidFill>
                  <a:schemeClr val="bg1"/>
                </a:solidFill>
              </a:rPr>
              <a:t>" </a:t>
            </a:r>
            <a:r>
              <a:rPr lang="en-US" altLang="ko-KR" dirty="0" smtClean="0">
                <a:solidFill>
                  <a:srgbClr val="FFFF00"/>
                </a:solidFill>
              </a:rPr>
              <a:t>data-split-icon="star" </a:t>
            </a:r>
            <a:r>
              <a:rPr lang="en-US" altLang="ko-KR" dirty="0" smtClean="0">
                <a:solidFill>
                  <a:srgbClr val="FF873C"/>
                </a:solidFill>
              </a:rPr>
              <a:t>data-divider-theme="e" data-count-theme="b"&gt;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        &lt;</a:t>
            </a:r>
            <a:r>
              <a:rPr lang="en-US" altLang="ko-KR" dirty="0" err="1" smtClean="0">
                <a:solidFill>
                  <a:schemeClr val="bg1"/>
                </a:solidFill>
              </a:rPr>
              <a:t>li</a:t>
            </a:r>
            <a:r>
              <a:rPr lang="en-US" altLang="ko-KR" dirty="0" smtClean="0">
                <a:solidFill>
                  <a:schemeClr val="bg1"/>
                </a:solidFill>
              </a:rPr>
              <a:t> data-role="list-divider"&gt;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            French Restaurants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                  &lt;span class="</a:t>
            </a:r>
            <a:r>
              <a:rPr lang="en-US" altLang="ko-KR" dirty="0" err="1" smtClean="0">
                <a:solidFill>
                  <a:schemeClr val="bg1"/>
                </a:solidFill>
              </a:rPr>
              <a:t>ui</a:t>
            </a:r>
            <a:r>
              <a:rPr lang="en-US" altLang="ko-KR" dirty="0" smtClean="0">
                <a:solidFill>
                  <a:schemeClr val="bg1"/>
                </a:solidFill>
              </a:rPr>
              <a:t>-</a:t>
            </a:r>
            <a:r>
              <a:rPr lang="en-US" altLang="ko-KR" dirty="0" err="1" smtClean="0">
                <a:solidFill>
                  <a:schemeClr val="bg1"/>
                </a:solidFill>
              </a:rPr>
              <a:t>li</a:t>
            </a:r>
            <a:r>
              <a:rPr lang="en-US" altLang="ko-KR" dirty="0" smtClean="0">
                <a:solidFill>
                  <a:schemeClr val="bg1"/>
                </a:solidFill>
              </a:rPr>
              <a:t>-count"&gt;3&lt;/span&gt;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 rot="10800000">
            <a:off x="431800" y="1418395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제목 7"/>
          <p:cNvSpPr>
            <a:spLocks noGrp="1"/>
          </p:cNvSpPr>
          <p:nvPr>
            <p:ph type="title" idx="4294967295"/>
          </p:nvPr>
        </p:nvSpPr>
        <p:spPr>
          <a:xfrm>
            <a:off x="2088427" y="1241884"/>
            <a:ext cx="6653935" cy="1143000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4200" b="1" smtClean="0">
                <a:latin typeface="+mn-lt"/>
              </a:rPr>
              <a:t>감사합니다</a:t>
            </a:r>
            <a:endParaRPr lang="ko-KR" altLang="en-US" sz="4200" b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7635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25604" y="3145801"/>
            <a:ext cx="1447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20116693  </a:t>
            </a:r>
            <a:r>
              <a:rPr lang="ko-KR" altLang="en-US" sz="12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안형모</a:t>
            </a:r>
            <a:endParaRPr lang="ko-KR" altLang="en-US" sz="12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 rot="10800000">
            <a:off x="431800" y="553661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10800000">
            <a:off x="431800" y="3072250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제목 8"/>
          <p:cNvSpPr>
            <a:spLocks noGrp="1"/>
          </p:cNvSpPr>
          <p:nvPr>
            <p:ph type="title" idx="4294967295"/>
          </p:nvPr>
        </p:nvSpPr>
        <p:spPr>
          <a:xfrm>
            <a:off x="302840" y="836712"/>
            <a:ext cx="8229600" cy="1728192"/>
          </a:xfrm>
        </p:spPr>
        <p:txBody>
          <a:bodyPr anchor="t">
            <a:normAutofit/>
          </a:bodyPr>
          <a:lstStyle/>
          <a:p>
            <a:pPr algn="l"/>
            <a:r>
              <a:rPr lang="en-US" altLang="ko-KR" sz="4200" b="1" spc="-150" dirty="0" smtClean="0">
                <a:latin typeface="+mj-ea"/>
              </a:rPr>
              <a:t>CHAPTER 4</a:t>
            </a:r>
            <a:br>
              <a:rPr lang="en-US" altLang="ko-KR" sz="4200" b="1" spc="-150" dirty="0" smtClean="0">
                <a:latin typeface="+mj-ea"/>
              </a:rPr>
            </a:br>
            <a:r>
              <a:rPr lang="ko-KR" altLang="en-US" sz="4200" b="1" spc="-150" dirty="0" smtClean="0">
                <a:latin typeface="+mj-ea"/>
              </a:rPr>
              <a:t>테마 지정</a:t>
            </a:r>
            <a:endParaRPr lang="ko-KR" altLang="en-US" sz="4200" b="1" spc="-150" dirty="0">
              <a:latin typeface="+mj-ea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01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24372" y="1340768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spc="-80" dirty="0" smtClean="0">
                <a:solidFill>
                  <a:srgbClr val="FF873C"/>
                </a:solidFill>
                <a:latin typeface="나눔고딕" pitchFamily="50" charset="-127"/>
                <a:ea typeface="나눔고딕" pitchFamily="50" charset="-127"/>
              </a:rPr>
              <a:t>테마란</a:t>
            </a:r>
            <a:r>
              <a:rPr lang="en-US" altLang="ko-KR" sz="1400" b="1" spc="-80" dirty="0" smtClean="0">
                <a:solidFill>
                  <a:srgbClr val="FF873C"/>
                </a:solidFill>
                <a:latin typeface="나눔고딕" pitchFamily="50" charset="-127"/>
                <a:ea typeface="나눔고딕" pitchFamily="50" charset="-127"/>
              </a:rPr>
              <a:t>? </a:t>
            </a:r>
            <a:endParaRPr lang="en-US" altLang="ko-KR" sz="1400" b="1" spc="-80" dirty="0">
              <a:solidFill>
                <a:srgbClr val="FF873C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2580" y="1705509"/>
            <a:ext cx="5179740" cy="82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14000"/>
              </a:lnSpc>
            </a:pP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인터페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이스에  일관적으로 적용되는 시각 디자인</a:t>
            </a:r>
            <a:endParaRPr lang="en-US" altLang="ko-KR" sz="1400" spc="-2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lnSpc>
                <a:spcPct val="114000"/>
              </a:lnSpc>
            </a:pPr>
            <a:endParaRPr lang="en-US" altLang="ko-KR" sz="1400" spc="-2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lnSpc>
                <a:spcPct val="114000"/>
              </a:lnSpc>
              <a:buFont typeface="Arial" pitchFamily="34" charset="0"/>
              <a:buChar char="•"/>
            </a:pP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서체</a:t>
            </a:r>
            <a:r>
              <a:rPr lang="en-US" altLang="ko-KR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그림자</a:t>
            </a:r>
            <a:r>
              <a:rPr lang="en-US" altLang="ko-KR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색깔 등</a:t>
            </a:r>
            <a:endParaRPr lang="en-US" altLang="ko-KR" sz="1400" spc="-2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2580" y="2930411"/>
            <a:ext cx="6187852" cy="1565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lnSpc>
                <a:spcPct val="114000"/>
              </a:lnSpc>
            </a:pPr>
            <a:r>
              <a:rPr lang="en-US" altLang="ko-KR" sz="1400" b="1" spc="-2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Jquery</a:t>
            </a:r>
            <a:r>
              <a:rPr lang="en-US" altLang="ko-KR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  Mobile</a:t>
            </a:r>
            <a:r>
              <a:rPr lang="ko-KR" altLang="en-US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에서는 여러가지 견본</a:t>
            </a:r>
            <a:r>
              <a:rPr lang="en-US" altLang="ko-KR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(swatch)</a:t>
            </a:r>
            <a:r>
              <a:rPr lang="ko-KR" altLang="en-US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이 사용가능</a:t>
            </a:r>
            <a:r>
              <a:rPr lang="en-US" altLang="ko-KR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 marL="177800" indent="-177800">
              <a:lnSpc>
                <a:spcPct val="114000"/>
              </a:lnSpc>
            </a:pPr>
            <a:endParaRPr lang="en-US" altLang="ko-KR" sz="1400" b="1" spc="-2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 marL="177800" indent="-177800">
              <a:lnSpc>
                <a:spcPct val="114000"/>
              </a:lnSpc>
              <a:buFont typeface="Arial" pitchFamily="34" charset="0"/>
              <a:buChar char="•"/>
            </a:pP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견본이란 배경</a:t>
            </a:r>
            <a:r>
              <a:rPr lang="en-US" altLang="ko-KR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텍스트</a:t>
            </a:r>
            <a:r>
              <a:rPr lang="en-US" altLang="ko-KR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그림자</a:t>
            </a:r>
            <a:r>
              <a:rPr lang="en-US" altLang="ko-KR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400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아이콘 등의 색깔을 조정하는 </a:t>
            </a:r>
            <a:endParaRPr lang="en-US" altLang="ko-KR" sz="1400" spc="-2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 marL="177800" indent="-177800">
              <a:lnSpc>
                <a:spcPct val="114000"/>
              </a:lnSpc>
            </a:pPr>
            <a:r>
              <a:rPr lang="en-US" altLang="ko-KR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400" b="1" spc="-2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1400" b="1" spc="-20" dirty="0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통일된 색깔 </a:t>
            </a:r>
            <a:r>
              <a:rPr lang="ko-KR" altLang="en-US" sz="1400" b="1" spc="-20" dirty="0" err="1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콘셉트</a:t>
            </a:r>
            <a:endParaRPr lang="en-US" altLang="ko-KR" sz="1400" b="1" spc="-20" dirty="0" smtClean="0">
              <a:solidFill>
                <a:srgbClr val="FF8232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7800" indent="-177800">
              <a:lnSpc>
                <a:spcPct val="114000"/>
              </a:lnSpc>
            </a:pPr>
            <a:endParaRPr lang="en-US" altLang="ko-KR" sz="1400" b="1" spc="-20" dirty="0" smtClean="0">
              <a:solidFill>
                <a:srgbClr val="FF8232"/>
              </a:solidFill>
              <a:latin typeface="나눔고딕" pitchFamily="50" charset="-127"/>
              <a:ea typeface="나눔고딕" pitchFamily="50" charset="-127"/>
            </a:endParaRPr>
          </a:p>
          <a:p>
            <a:pPr marL="177800" indent="-177800">
              <a:lnSpc>
                <a:spcPct val="114000"/>
              </a:lnSpc>
              <a:buFont typeface="Arial" pitchFamily="34" charset="0"/>
              <a:buChar char="•"/>
            </a:pPr>
            <a:r>
              <a:rPr lang="en-US" altLang="ko-KR" sz="1400" b="1" spc="-20" dirty="0" err="1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Jquery</a:t>
            </a:r>
            <a:r>
              <a:rPr lang="en-US" altLang="ko-KR" sz="1400" b="1" spc="-20" dirty="0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 Mobile </a:t>
            </a:r>
            <a:r>
              <a:rPr lang="ko-KR" altLang="en-US" sz="1400" b="1" spc="-20" dirty="0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기본 테마는 </a:t>
            </a:r>
            <a:r>
              <a:rPr lang="ko-KR" altLang="en-US" sz="1400" b="1" spc="-20" dirty="0" err="1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다섯개</a:t>
            </a:r>
            <a:r>
              <a:rPr lang="ko-KR" altLang="en-US" sz="1400" b="1" spc="-20" dirty="0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400" b="1" spc="-20" dirty="0" smtClean="0">
                <a:solidFill>
                  <a:srgbClr val="FF8232"/>
                </a:solidFill>
                <a:latin typeface="나눔고딕" pitchFamily="50" charset="-127"/>
                <a:ea typeface="나눔고딕" pitchFamily="50" charset="-127"/>
              </a:rPr>
              <a:t>(a, b, c, d, e)</a:t>
            </a:r>
            <a:endParaRPr lang="en-US" altLang="ko-KR" sz="1400" b="1" spc="-20" dirty="0" smtClean="0">
              <a:solidFill>
                <a:srgbClr val="FF8232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제목 9"/>
          <p:cNvSpPr>
            <a:spLocks noGrp="1"/>
          </p:cNvSpPr>
          <p:nvPr>
            <p:ph type="title" idx="4294967295"/>
          </p:nvPr>
        </p:nvSpPr>
        <p:spPr>
          <a:xfrm>
            <a:off x="2147540" y="212960"/>
            <a:ext cx="2424460" cy="1031988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테마와 견본</a:t>
            </a:r>
            <a:endParaRPr lang="ko-KR" altLang="en-US" sz="2400" spc="-1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02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rot="10800000">
            <a:off x="431800" y="142072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1"/>
          <p:cNvSpPr>
            <a:spLocks noGrp="1"/>
          </p:cNvSpPr>
          <p:nvPr>
            <p:ph type="title" idx="4294967295"/>
          </p:nvPr>
        </p:nvSpPr>
        <p:spPr>
          <a:xfrm>
            <a:off x="2143325" y="224644"/>
            <a:ext cx="6599038" cy="792063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각</a:t>
            </a:r>
            <a:r>
              <a:rPr lang="en-US" altLang="ko-KR" sz="2400" spc="-100" dirty="0" smtClean="0"/>
              <a:t> </a:t>
            </a:r>
            <a:r>
              <a:rPr lang="ko-KR" altLang="en-US" sz="2400" spc="-100" dirty="0" smtClean="0"/>
              <a:t>견본 예시</a:t>
            </a:r>
            <a:endParaRPr lang="ko-KR" altLang="en-US" sz="2400" spc="-100" dirty="0"/>
          </a:p>
        </p:txBody>
      </p:sp>
      <p:pic>
        <p:nvPicPr>
          <p:cNvPr id="11" name="그림 10" descr="기본견본.JPG"/>
          <p:cNvPicPr preferRelativeResize="0"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2240868"/>
            <a:ext cx="2700000" cy="35283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5516" y="58412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기본 견본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4" name="그림 13" descr="견본a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5836" y="2240868"/>
            <a:ext cx="2700000" cy="352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11860" y="584126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견본</a:t>
            </a:r>
            <a:r>
              <a:rPr lang="en-US" altLang="ko-KR" dirty="0" smtClean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6" name="그림 15" descr="견본b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476" y="2240868"/>
            <a:ext cx="2700000" cy="352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72200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견본</a:t>
            </a:r>
            <a:r>
              <a:rPr lang="en-US" altLang="ko-KR" dirty="0" smtClean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03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 idx="4294967295"/>
          </p:nvPr>
        </p:nvSpPr>
        <p:spPr>
          <a:xfrm>
            <a:off x="2153031" y="237408"/>
            <a:ext cx="6589332" cy="1031352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b="1" spc="-100" dirty="0" smtClean="0"/>
              <a:t>각</a:t>
            </a:r>
            <a:r>
              <a:rPr lang="en-US" altLang="ko-KR" sz="2400" b="1" spc="-100" dirty="0" smtClean="0"/>
              <a:t> </a:t>
            </a:r>
            <a:r>
              <a:rPr lang="ko-KR" altLang="en-US" sz="2400" b="1" spc="-100" dirty="0" smtClean="0"/>
              <a:t>견본 예시</a:t>
            </a:r>
            <a:endParaRPr lang="ko-KR" altLang="en-US" sz="2400" b="1" spc="-100" dirty="0"/>
          </a:p>
        </p:txBody>
      </p:sp>
      <p:pic>
        <p:nvPicPr>
          <p:cNvPr id="18" name="그림 17" descr="견본c.JPG"/>
          <p:cNvPicPr preferRelativeResize="0"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061240"/>
            <a:ext cx="2700000" cy="3528000"/>
          </a:xfrm>
          <a:prstGeom prst="rect">
            <a:avLst/>
          </a:prstGeom>
        </p:spPr>
      </p:pic>
      <p:pic>
        <p:nvPicPr>
          <p:cNvPr id="19" name="그림 18" descr="견본d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061240"/>
            <a:ext cx="2700000" cy="3528000"/>
          </a:xfrm>
          <a:prstGeom prst="rect">
            <a:avLst/>
          </a:prstGeom>
        </p:spPr>
      </p:pic>
      <p:pic>
        <p:nvPicPr>
          <p:cNvPr id="20" name="그림 19" descr="견본e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060848"/>
            <a:ext cx="2700000" cy="352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15516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 견본</a:t>
            </a:r>
            <a:r>
              <a:rPr lang="en-US" altLang="ko-KR" dirty="0" smtClean="0">
                <a:solidFill>
                  <a:schemeClr val="bg1"/>
                </a:solidFill>
              </a:rPr>
              <a:t>c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9872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견본</a:t>
            </a:r>
            <a:r>
              <a:rPr lang="en-US" altLang="ko-KR" dirty="0" smtClean="0">
                <a:solidFill>
                  <a:schemeClr val="bg1"/>
                </a:solidFill>
              </a:rPr>
              <a:t>d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16216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 견본</a:t>
            </a:r>
            <a:r>
              <a:rPr lang="en-US" altLang="ko-KR" dirty="0" smtClean="0">
                <a:solidFill>
                  <a:schemeClr val="bg1"/>
                </a:solidFill>
              </a:rPr>
              <a:t>e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3508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04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 rot="10800000">
            <a:off x="179513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 idx="4294967295"/>
          </p:nvPr>
        </p:nvSpPr>
        <p:spPr>
          <a:xfrm>
            <a:off x="2156661" y="130050"/>
            <a:ext cx="6585702" cy="886682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테마적용 </a:t>
            </a:r>
            <a:r>
              <a:rPr lang="ko-KR" altLang="en-US" sz="2400" spc="-100" dirty="0" smtClean="0"/>
              <a:t>방</a:t>
            </a:r>
            <a:r>
              <a:rPr lang="ko-KR" altLang="en-US" sz="2400" spc="-100" dirty="0" smtClean="0"/>
              <a:t>법</a:t>
            </a:r>
            <a:endParaRPr lang="ko-KR" altLang="en-US" sz="2400" spc="-100" dirty="0"/>
          </a:p>
        </p:txBody>
      </p:sp>
      <p:sp>
        <p:nvSpPr>
          <p:cNvPr id="18" name="TextBox 17"/>
          <p:cNvSpPr txBox="1"/>
          <p:nvPr/>
        </p:nvSpPr>
        <p:spPr>
          <a:xfrm>
            <a:off x="1259632" y="1549526"/>
            <a:ext cx="817290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bg1"/>
                </a:solidFill>
              </a:rPr>
              <a:t>&lt;body&gt;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&lt;section id="swatch-default" data-role="page"&gt;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&lt;header data-role="header"&gt;&lt;h1&gt;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jQuery</a:t>
            </a:r>
            <a:r>
              <a:rPr lang="en-US" altLang="ko-KR" sz="1500" dirty="0" smtClean="0">
                <a:solidFill>
                  <a:schemeClr val="bg1"/>
                </a:solidFill>
              </a:rPr>
              <a:t> Mobile&lt;/h1&gt;&lt;/header&gt;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&lt;div class="content" data-role="content"&gt;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&lt;h3&gt;Default Swatch&lt;/h3&gt;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ul</a:t>
            </a:r>
            <a:r>
              <a:rPr lang="en-US" altLang="ko-KR" sz="1500" dirty="0" smtClean="0">
                <a:solidFill>
                  <a:schemeClr val="bg1"/>
                </a:solidFill>
              </a:rPr>
              <a:t> data-role="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listview</a:t>
            </a:r>
            <a:r>
              <a:rPr lang="en-US" altLang="ko-KR" sz="1500" dirty="0" smtClean="0">
                <a:solidFill>
                  <a:schemeClr val="bg1"/>
                </a:solidFill>
              </a:rPr>
              <a:t>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="#swatch-a"&gt;View swatch a&lt;/a&gt;&lt;/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="#swatch-b"&gt;View swatch b&lt;/a&gt;&lt;/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="#swatch-c"&gt;View swatch c&lt;/a&gt;&lt;/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="#swatch-d"&gt;View swatch d&lt;/a&gt;&lt;/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="#swatch-e"&gt;View swatch e&lt;/a&gt;&lt;/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ul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&lt;p&gt;Some sample form elements and buttons:&lt;/p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  <a:endParaRPr lang="en-US" altLang="ko-KR" sz="1500" dirty="0" smtClean="0">
              <a:solidFill>
                <a:schemeClr val="bg1"/>
              </a:solidFill>
            </a:endParaRP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&lt;div data-role="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controlgroup</a:t>
            </a:r>
            <a:r>
              <a:rPr lang="en-US" altLang="ko-KR" sz="1500" dirty="0" smtClean="0">
                <a:solidFill>
                  <a:schemeClr val="bg1"/>
                </a:solidFill>
              </a:rPr>
              <a:t>" data-type="horizontal"&gt;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data-role="button"&gt;Yes&lt;/a&gt;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data-role="button"&gt;No&lt;/a&gt;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data-role="button"&gt;Cancel&lt;/a&gt;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&lt;/div&gt;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&lt;/div&gt;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&lt;footer data-role="footer"&gt;&lt;h1&gt;O'Reilly&lt;/h1&gt;&lt;/footer&gt;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&lt;/section&gt;</a:t>
            </a:r>
            <a:endParaRPr lang="ko-KR" altLang="en-US" sz="15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524" y="872716"/>
            <a:ext cx="29883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기본 견본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3508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04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 rot="10800000">
            <a:off x="179513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16"/>
          <p:cNvSpPr>
            <a:spLocks noGrp="1"/>
          </p:cNvSpPr>
          <p:nvPr>
            <p:ph type="title" idx="4294967295"/>
          </p:nvPr>
        </p:nvSpPr>
        <p:spPr>
          <a:xfrm>
            <a:off x="2156661" y="130050"/>
            <a:ext cx="6585702" cy="886682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테마적용 </a:t>
            </a:r>
            <a:r>
              <a:rPr lang="ko-KR" altLang="en-US" sz="2400" spc="-100" dirty="0" smtClean="0"/>
              <a:t>방</a:t>
            </a:r>
            <a:r>
              <a:rPr lang="ko-KR" altLang="en-US" sz="2400" spc="-100" dirty="0" smtClean="0"/>
              <a:t>법</a:t>
            </a:r>
            <a:endParaRPr lang="ko-KR" altLang="en-US" sz="2400" spc="-100" dirty="0"/>
          </a:p>
        </p:txBody>
      </p:sp>
      <p:sp>
        <p:nvSpPr>
          <p:cNvPr id="18" name="TextBox 17"/>
          <p:cNvSpPr txBox="1"/>
          <p:nvPr/>
        </p:nvSpPr>
        <p:spPr>
          <a:xfrm>
            <a:off x="1259632" y="1549526"/>
            <a:ext cx="817290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chemeClr val="bg1"/>
                </a:solidFill>
              </a:rPr>
              <a:t>&lt;body&gt;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&lt;section id="swatch-a" data-role="page" </a:t>
            </a:r>
            <a:r>
              <a:rPr lang="en-US" altLang="ko-KR" sz="1500" dirty="0" smtClean="0">
                <a:solidFill>
                  <a:srgbClr val="FF873C"/>
                </a:solidFill>
              </a:rPr>
              <a:t>data-theme="a"&gt;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&lt;header data-role="header"&gt;&lt;h1&gt;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jQuery</a:t>
            </a:r>
            <a:r>
              <a:rPr lang="en-US" altLang="ko-KR" sz="1500" dirty="0" smtClean="0">
                <a:solidFill>
                  <a:schemeClr val="bg1"/>
                </a:solidFill>
              </a:rPr>
              <a:t> Mobile&lt;/h1&gt;&lt;/header&gt;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&lt;div class="content" data-role="content"&gt;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&lt;h3&gt;Swatch A&lt;/h3&gt;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ul</a:t>
            </a:r>
            <a:r>
              <a:rPr lang="en-US" altLang="ko-KR" sz="1500" dirty="0" smtClean="0">
                <a:solidFill>
                  <a:schemeClr val="bg1"/>
                </a:solidFill>
              </a:rPr>
              <a:t> data-role="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listview</a:t>
            </a:r>
            <a:r>
              <a:rPr lang="en-US" altLang="ko-KR" sz="1500" dirty="0" smtClean="0">
                <a:solidFill>
                  <a:schemeClr val="bg1"/>
                </a:solidFill>
              </a:rPr>
              <a:t>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="#swatch-default"&gt;View default swatch&lt;/a&gt;&lt;/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="#swatch-b"&gt;View swatch b&lt;/a&gt;&lt;/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="#swatch-c"&gt;View swatch c&lt;/a&gt;&lt;/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="#swatch-d"&gt;View swatch d&lt;/a&gt;&lt;/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  &lt;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="#swatch-e"&gt;View swatch e&lt;/a&gt;&lt;/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li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&lt;/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ul</a:t>
            </a:r>
            <a:r>
              <a:rPr lang="en-US" altLang="ko-KR" sz="1500" dirty="0" smtClean="0">
                <a:solidFill>
                  <a:schemeClr val="bg1"/>
                </a:solidFill>
              </a:rPr>
              <a:t>&gt;       </a:t>
            </a:r>
            <a:endParaRPr lang="en-US" altLang="ko-KR" sz="1500" dirty="0" smtClean="0">
              <a:solidFill>
                <a:schemeClr val="bg1"/>
              </a:solidFill>
            </a:endParaRP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</a:t>
            </a:r>
            <a:r>
              <a:rPr lang="en-US" altLang="ko-KR" sz="1500" dirty="0" smtClean="0">
                <a:solidFill>
                  <a:schemeClr val="bg1"/>
                </a:solidFill>
              </a:rPr>
              <a:t>         </a:t>
            </a:r>
            <a:r>
              <a:rPr lang="en-US" altLang="ko-KR" sz="1500" dirty="0" smtClean="0">
                <a:solidFill>
                  <a:schemeClr val="bg1"/>
                </a:solidFill>
              </a:rPr>
              <a:t>&lt;p&gt;Some sample form elements and buttons:&lt;/p</a:t>
            </a:r>
            <a:r>
              <a:rPr lang="en-US" altLang="ko-KR" sz="1500" dirty="0" smtClean="0">
                <a:solidFill>
                  <a:schemeClr val="bg1"/>
                </a:solidFill>
              </a:rPr>
              <a:t>&gt;</a:t>
            </a:r>
            <a:endParaRPr lang="en-US" altLang="ko-KR" sz="1500" dirty="0" smtClean="0">
              <a:solidFill>
                <a:schemeClr val="bg1"/>
              </a:solidFill>
            </a:endParaRP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&lt;div data-role="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controlgroup</a:t>
            </a:r>
            <a:r>
              <a:rPr lang="en-US" altLang="ko-KR" sz="1500" dirty="0" smtClean="0">
                <a:solidFill>
                  <a:schemeClr val="bg1"/>
                </a:solidFill>
              </a:rPr>
              <a:t>" data-type="horizontal"&gt;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data-role="button"&gt;Yes&lt;/a&gt;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data-role="button"&gt;No&lt;/a&gt;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  &lt;a </a:t>
            </a:r>
            <a:r>
              <a:rPr lang="en-US" altLang="ko-KR" sz="15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500" dirty="0" smtClean="0">
                <a:solidFill>
                  <a:schemeClr val="bg1"/>
                </a:solidFill>
              </a:rPr>
              <a:t>="#" data-role="button"&gt;Cancel&lt;/a&gt;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  &lt;/div&gt;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&lt;/div&gt;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  &lt;footer data-role="footer"&gt;&lt;h1&gt;O'Reilly&lt;/h1&gt;&lt;/footer&gt;</a:t>
            </a:r>
          </a:p>
          <a:p>
            <a:r>
              <a:rPr lang="en-US" altLang="ko-KR" sz="1500" dirty="0" smtClean="0">
                <a:solidFill>
                  <a:schemeClr val="bg1"/>
                </a:solidFill>
              </a:rPr>
              <a:t>    &lt;/section&gt;</a:t>
            </a:r>
            <a:endParaRPr lang="ko-KR" altLang="en-US" sz="15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7524" y="872716"/>
            <a:ext cx="29883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견본</a:t>
            </a:r>
            <a:r>
              <a:rPr lang="en-US" altLang="ko-KR" dirty="0" smtClean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4048" y="1700808"/>
            <a:ext cx="1476164" cy="39604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05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1"/>
          <p:cNvSpPr>
            <a:spLocks noGrp="1"/>
          </p:cNvSpPr>
          <p:nvPr>
            <p:ph type="title" idx="4294967295"/>
          </p:nvPr>
        </p:nvSpPr>
        <p:spPr>
          <a:xfrm>
            <a:off x="2142181" y="224644"/>
            <a:ext cx="6563606" cy="1102134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견본의 조합</a:t>
            </a:r>
            <a:endParaRPr lang="ko-KR" altLang="en-US" sz="2400" spc="-100" dirty="0"/>
          </a:p>
        </p:txBody>
      </p:sp>
      <p:pic>
        <p:nvPicPr>
          <p:cNvPr id="13" name="그림 12" descr="견본의조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136229"/>
            <a:ext cx="2988332" cy="40290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55876" y="1052736"/>
            <a:ext cx="5184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&lt;section id="swatch-mixed" data-role="page"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data-theme="c"&gt;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&lt;header data-role="header"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data-theme="b"</a:t>
            </a:r>
            <a:r>
              <a:rPr lang="en-US" altLang="ko-KR" sz="1200" dirty="0" smtClean="0">
                <a:solidFill>
                  <a:schemeClr val="bg1"/>
                </a:solidFill>
              </a:rPr>
              <a:t>&gt;&lt;h1&gt;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jQuery</a:t>
            </a:r>
            <a:r>
              <a:rPr lang="en-US" altLang="ko-KR" sz="1200" dirty="0" smtClean="0">
                <a:solidFill>
                  <a:schemeClr val="bg1"/>
                </a:solidFill>
              </a:rPr>
              <a:t> </a:t>
            </a:r>
            <a:r>
              <a:rPr lang="en-US" altLang="ko-KR" sz="1200" dirty="0" smtClean="0">
                <a:solidFill>
                  <a:schemeClr val="bg1"/>
                </a:solidFill>
              </a:rPr>
              <a:t>  Mobile</a:t>
            </a:r>
            <a:r>
              <a:rPr lang="en-US" altLang="ko-KR" sz="1200" dirty="0" smtClean="0">
                <a:solidFill>
                  <a:schemeClr val="bg1"/>
                </a:solidFill>
              </a:rPr>
              <a:t>&lt;/h1&gt;&lt;/header&gt;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&lt;div class="content" data-role="content"&gt;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&lt;h3&gt;Mixing Swatches&lt;/h3&gt;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&lt;form action="formprocessor.php" method="post"&gt;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&lt;div data-role="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fieldcontain</a:t>
            </a:r>
            <a:r>
              <a:rPr lang="en-US" altLang="ko-KR" sz="1200" dirty="0" smtClean="0">
                <a:solidFill>
                  <a:schemeClr val="bg1"/>
                </a:solidFill>
              </a:rPr>
              <a:t>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 &lt;label for="select-restaurants"&gt;Select Your Restaurants:&lt;/label&gt;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 &lt;select id="select-restaurants" name="select-restaurants" data-native-menu="false" multiple="multiple"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data-theme="e"&gt;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     &lt;option value="choose" </a:t>
            </a:r>
            <a:r>
              <a:rPr lang="en-US" altLang="ko-KR" sz="1200" dirty="0" smtClean="0">
                <a:solidFill>
                  <a:schemeClr val="bg1"/>
                </a:solidFill>
              </a:rPr>
              <a:t>data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placeholder</a:t>
            </a:r>
            <a:r>
              <a:rPr lang="en-US" altLang="ko-KR" sz="1200" dirty="0" smtClean="0">
                <a:solidFill>
                  <a:schemeClr val="bg1"/>
                </a:solidFill>
              </a:rPr>
              <a:t>="true"&gt;Choose...&lt;/option&gt;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     &lt;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optgroup</a:t>
            </a:r>
            <a:r>
              <a:rPr lang="en-US" altLang="ko-KR" sz="1200" dirty="0" smtClean="0">
                <a:solidFill>
                  <a:schemeClr val="bg1"/>
                </a:solidFill>
              </a:rPr>
              <a:t> label="French"&gt;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&lt;/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optgroup</a:t>
            </a:r>
            <a:r>
              <a:rPr lang="en-US" altLang="ko-KR" sz="1200" dirty="0" smtClean="0">
                <a:solidFill>
                  <a:schemeClr val="bg1"/>
                </a:solidFill>
              </a:rPr>
              <a:t>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    &lt;/select&gt;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&lt;/div&gt;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&lt;/form&gt;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&lt;div data-role="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controlgroup</a:t>
            </a:r>
            <a:r>
              <a:rPr lang="en-US" altLang="ko-KR" sz="1200" dirty="0" smtClean="0">
                <a:solidFill>
                  <a:schemeClr val="bg1"/>
                </a:solidFill>
              </a:rPr>
              <a:t>" data-type="horizontal"&gt;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&lt;a 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200" dirty="0" smtClean="0">
                <a:solidFill>
                  <a:schemeClr val="bg1"/>
                </a:solidFill>
              </a:rPr>
              <a:t>="#" data-role="button"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data-theme="a"&gt;</a:t>
            </a:r>
            <a:r>
              <a:rPr lang="en-US" altLang="ko-KR" sz="1200" dirty="0" smtClean="0">
                <a:solidFill>
                  <a:schemeClr val="bg1"/>
                </a:solidFill>
              </a:rPr>
              <a:t>Yes&lt;/a&gt;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&lt;a 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200" dirty="0" smtClean="0">
                <a:solidFill>
                  <a:schemeClr val="bg1"/>
                </a:solidFill>
              </a:rPr>
              <a:t>="#" data-role="button"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data-theme="e"&gt;</a:t>
            </a:r>
            <a:r>
              <a:rPr lang="en-US" altLang="ko-KR" sz="1200" dirty="0" smtClean="0">
                <a:solidFill>
                  <a:schemeClr val="bg1"/>
                </a:solidFill>
              </a:rPr>
              <a:t>No&lt;/a&gt;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    &lt;a </a:t>
            </a:r>
            <a:r>
              <a:rPr lang="en-US" altLang="ko-KR" sz="1200" dirty="0" err="1" smtClean="0">
                <a:solidFill>
                  <a:schemeClr val="bg1"/>
                </a:solidFill>
              </a:rPr>
              <a:t>href</a:t>
            </a:r>
            <a:r>
              <a:rPr lang="en-US" altLang="ko-KR" sz="1200" dirty="0" smtClean="0">
                <a:solidFill>
                  <a:schemeClr val="bg1"/>
                </a:solidFill>
              </a:rPr>
              <a:t>="#" data-role="button" </a:t>
            </a:r>
            <a:r>
              <a:rPr lang="en-US" altLang="ko-KR" sz="1200" dirty="0" smtClean="0">
                <a:solidFill>
                  <a:srgbClr val="FF873C"/>
                </a:solidFill>
              </a:rPr>
              <a:t>data-theme="b"</a:t>
            </a:r>
            <a:r>
              <a:rPr lang="en-US" altLang="ko-KR" sz="1200" dirty="0" smtClean="0">
                <a:solidFill>
                  <a:schemeClr val="bg1"/>
                </a:solidFill>
              </a:rPr>
              <a:t>&gt;Cancel&lt;/a&gt;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    &lt;/div&gt;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&lt;/div&gt;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    &lt;footer data-role="footer" data-theme="b"&gt;&lt;h1&gt;O'Reilly&lt;/h1&gt;&lt;/footer&gt;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    &lt;/section&gt;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&lt;/body&gt;</a:t>
            </a:r>
          </a:p>
          <a:p>
            <a:pPr hangingPunct="0"/>
            <a:r>
              <a:rPr lang="en-US" altLang="ko-KR" sz="1200" dirty="0" smtClean="0">
                <a:solidFill>
                  <a:schemeClr val="bg1"/>
                </a:solidFill>
              </a:rPr>
              <a:t>&lt;/html&gt;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8861" y="376956"/>
            <a:ext cx="5277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200" b="1" dirty="0" smtClean="0">
                <a:solidFill>
                  <a:srgbClr val="FF873C"/>
                </a:solidFill>
                <a:latin typeface="나눔고딕 ExtraBold" pitchFamily="50" charset="-127"/>
                <a:ea typeface="나눔고딕 ExtraBold" pitchFamily="50" charset="-127"/>
              </a:rPr>
              <a:t>06</a:t>
            </a:r>
            <a:endParaRPr lang="ko-KR" altLang="en-US" sz="2200" b="1" dirty="0">
              <a:solidFill>
                <a:srgbClr val="FF873C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 rot="10800000">
            <a:off x="431800" y="329689"/>
            <a:ext cx="1357314" cy="0"/>
          </a:xfrm>
          <a:prstGeom prst="line">
            <a:avLst/>
          </a:prstGeom>
          <a:ln w="381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rot="10800000">
            <a:off x="431800" y="1416544"/>
            <a:ext cx="1321115" cy="0"/>
          </a:xfrm>
          <a:prstGeom prst="line">
            <a:avLst/>
          </a:prstGeom>
          <a:ln w="12700">
            <a:solidFill>
              <a:srgbClr val="FF87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제목 9"/>
          <p:cNvSpPr>
            <a:spLocks noGrp="1"/>
          </p:cNvSpPr>
          <p:nvPr>
            <p:ph type="title" idx="4294967295"/>
          </p:nvPr>
        </p:nvSpPr>
        <p:spPr>
          <a:xfrm>
            <a:off x="2146851" y="233772"/>
            <a:ext cx="2871105" cy="1034988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2400" spc="-100" dirty="0" smtClean="0"/>
              <a:t>견본 설정하기</a:t>
            </a:r>
            <a:endParaRPr lang="ko-KR" altLang="en-US" sz="2400" spc="-100" dirty="0"/>
          </a:p>
        </p:txBody>
      </p:sp>
      <p:sp>
        <p:nvSpPr>
          <p:cNvPr id="11" name="TextBox 10"/>
          <p:cNvSpPr txBox="1"/>
          <p:nvPr/>
        </p:nvSpPr>
        <p:spPr>
          <a:xfrm>
            <a:off x="2129061" y="1335969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5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CSS </a:t>
            </a:r>
            <a:r>
              <a:rPr lang="ko-KR" altLang="en-US" sz="15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파일을 직접 수정</a:t>
            </a:r>
            <a:endParaRPr lang="en-US" altLang="ko-KR" sz="1500" b="1" spc="-5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buAutoNum type="arabicPeriod"/>
            </a:pPr>
            <a:endParaRPr lang="en-US" altLang="ko-KR" sz="1500" b="1" spc="-5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buAutoNum type="arabicPeriod"/>
            </a:pPr>
            <a:r>
              <a:rPr lang="en-US" altLang="ko-KR" sz="15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Theme Roller</a:t>
            </a:r>
            <a:r>
              <a:rPr lang="ko-KR" altLang="en-US" sz="15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를 활용하여 테마 제작</a:t>
            </a:r>
            <a:endParaRPr lang="en-US" altLang="ko-KR" sz="1500" b="1" spc="-5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/>
            <a:r>
              <a:rPr lang="en-US" altLang="ko-KR" sz="1500" b="1" spc="-50" dirty="0" smtClean="0">
                <a:solidFill>
                  <a:srgbClr val="FD8623"/>
                </a:solidFill>
                <a:latin typeface="나눔고딕" pitchFamily="50" charset="-127"/>
                <a:ea typeface="나눔고딕" pitchFamily="50" charset="-127"/>
              </a:rPr>
              <a:t>       (jquerymobile.com/</a:t>
            </a:r>
            <a:r>
              <a:rPr lang="en-US" altLang="ko-KR" sz="1500" b="1" spc="-50" dirty="0" err="1" smtClean="0">
                <a:solidFill>
                  <a:srgbClr val="FD8623"/>
                </a:solidFill>
                <a:latin typeface="나눔고딕" pitchFamily="50" charset="-127"/>
                <a:ea typeface="나눔고딕" pitchFamily="50" charset="-127"/>
              </a:rPr>
              <a:t>themeroller</a:t>
            </a:r>
            <a:r>
              <a:rPr lang="en-US" altLang="ko-KR" sz="1500" b="1" spc="-50" dirty="0" smtClean="0">
                <a:solidFill>
                  <a:srgbClr val="FD8623"/>
                </a:solidFill>
                <a:latin typeface="나눔고딕" pitchFamily="50" charset="-127"/>
                <a:ea typeface="나눔고딕" pitchFamily="50" charset="-127"/>
              </a:rPr>
              <a:t>)</a:t>
            </a:r>
          </a:p>
        </p:txBody>
      </p:sp>
      <p:pic>
        <p:nvPicPr>
          <p:cNvPr id="12" name="그림 11" descr="themeroll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52933"/>
            <a:ext cx="9144000" cy="439644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2F2F2"/>
      </a:hlink>
      <a:folHlink>
        <a:srgbClr val="A5A5A5"/>
      </a:folHlink>
    </a:clrScheme>
    <a:fontScheme name="나눔고딕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9285</TotalTime>
  <Words>1009</Words>
  <Application>Microsoft Office PowerPoint</Application>
  <PresentationFormat>화면 슬라이드 쇼(4:3)</PresentationFormat>
  <Paragraphs>137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굴림</vt:lpstr>
      <vt:lpstr>Arial</vt:lpstr>
      <vt:lpstr>나눔고딕</vt:lpstr>
      <vt:lpstr>나눔고딕 ExtraBold</vt:lpstr>
      <vt:lpstr>맑은 고딕</vt:lpstr>
      <vt:lpstr>Office 테마</vt:lpstr>
      <vt:lpstr>JQuery Mobile</vt:lpstr>
      <vt:lpstr>CHAPTER 4 테마 지정</vt:lpstr>
      <vt:lpstr>테마와 견본</vt:lpstr>
      <vt:lpstr>각 견본 예시</vt:lpstr>
      <vt:lpstr>각 견본 예시</vt:lpstr>
      <vt:lpstr>테마적용 방법</vt:lpstr>
      <vt:lpstr>테마적용 방법</vt:lpstr>
      <vt:lpstr>견본의 조합</vt:lpstr>
      <vt:lpstr>견본 설정하기</vt:lpstr>
      <vt:lpstr>사용자 정의 테마 설정하기</vt:lpstr>
      <vt:lpstr>슬라이드 11</vt:lpstr>
      <vt:lpstr>슬라이드 12</vt:lpstr>
      <vt:lpstr>슬라이드 13</vt:lpstr>
      <vt:lpstr>감사합니다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네이버 한글캠페인</dc:creator>
  <cp:lastModifiedBy>안형모</cp:lastModifiedBy>
  <cp:revision>32</cp:revision>
  <cp:lastPrinted>2011-08-28T20:58:26Z</cp:lastPrinted>
  <dcterms:created xsi:type="dcterms:W3CDTF">2011-08-16T07:24:57Z</dcterms:created>
  <dcterms:modified xsi:type="dcterms:W3CDTF">2012-05-08T11:40:38Z</dcterms:modified>
</cp:coreProperties>
</file>